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56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7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0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7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1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0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7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7327-EBDC-485B-A82D-51AC70F15B0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A04D-C9EA-4CE9-81E9-AB464033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68" y="1659678"/>
            <a:ext cx="1767993" cy="229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67824" cy="2042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69" y="1852014"/>
            <a:ext cx="1737511" cy="229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288" y="1800194"/>
            <a:ext cx="1664352" cy="240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881" y="1442170"/>
            <a:ext cx="1828959" cy="22983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9994" y="3958069"/>
            <a:ext cx="193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err="1" smtClean="0"/>
              <a:t>Бурлюмбаева</a:t>
            </a:r>
            <a:r>
              <a:rPr lang="ru-RU" dirty="0" smtClean="0"/>
              <a:t> С.К.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42261" y="3740561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 группы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тренер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0284" y="4169034"/>
            <a:ext cx="21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математики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44532" y="4160705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Психолог школы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8610" y="5131754"/>
            <a:ext cx="11335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шагом для учителей, которые решили осуществить Исследование урока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является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фокуса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исследовательского вопроса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Tsuchida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1998;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Dudley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2011a).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7150" y="50977"/>
            <a:ext cx="9264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study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 урока) – это инструмент, направленный на улучшение практики преподавания. Учителя совместно планируют, наблюдают и затем обсуждают результаты проведённых уроков с целью его улучшения.  </a:t>
            </a:r>
          </a:p>
        </p:txBody>
      </p:sp>
    </p:spTree>
    <p:extLst>
      <p:ext uri="{BB962C8B-B14F-4D97-AF65-F5344CB8AC3E}">
        <p14:creationId xmlns:p14="http://schemas.microsoft.com/office/powerpoint/2010/main" val="227203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227532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вопрос:</a:t>
            </a: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повысить мотивацию учащихся 10 «В» класса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дифференцированного обучения на уроках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иологии, литературы и математики?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2732467"/>
            <a:ext cx="1176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критически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собственным познаниям;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самоанализу успехов и неудач;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самостоятельно работать над своим образованием;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анализировать собственные возможности в достижении цели;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целеполаганию как на долгий срок, так и на короткий период;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культуру общения: помогать и принимать помощь, руководить процессом, работать в группах, адекватно относиться к замечаниям.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0"/>
            <a:ext cx="2247900" cy="16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700" y="3098801"/>
            <a:ext cx="12052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 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 (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уровень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высокая степень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осознанная мотивация, высокий темп усвоения учебного материала (10%);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lain" startAt="2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уровень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освоение материала на базовом уровне, средний темп усвоения (70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Уровень (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слабо усваивают материал, отсутствует мотивация к обучению (20%).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33351"/>
            <a:ext cx="6413500" cy="2965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1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0670"/>
            <a:ext cx="12192000" cy="400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проведению анкеты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учащихся к учителям, к урокам, 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10«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класса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Кабылова Г.Б.,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тесте принимали участие 19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Нравится 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учиться в школе – 76% ;       не очень- 23%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Нравится предмет-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казахский язык -70%,русский язык – 100% Литература- 100% Математика- 81% История -72% География- 68% биология – 73% английский язык – 76% физика – 72% Информатика – 47% Труд-73% Самопознание-100% Геометрия -72%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очень нравится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казахский язык- 29%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10% История – </a:t>
            </a: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27%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Георафия – 18% биология 26% английский язык-23%   физика- 27% Информатика -11% Труд -15% Геометрия – 21% история -17%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Не нравится предмет –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информатика 29%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химия – 100%</a:t>
            </a:r>
            <a:r>
              <a:rPr lang="kk-KZ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труд-10%</a:t>
            </a:r>
            <a:r>
              <a:rPr lang="kk-KZ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4102355"/>
            <a:ext cx="9245600" cy="24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0" y="198735"/>
            <a:ext cx="976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справка по результатам  показателей и форм агрессии по методике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А.Басса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А.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Дарки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среди учащихся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«В» класса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1900"/>
            <a:ext cx="12192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Цель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опросника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диагностика состояния агрессии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мотивационной и инструментальной),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форм агрессии по 8 шкалам.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73300"/>
            <a:ext cx="9740900" cy="36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0" y="-48336"/>
            <a:ext cx="979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Droid Sans"/>
              </a:rPr>
              <a:t>Уроки «тщательно планируются, как правило, в сотрудничестве с одним или несколькими коллегами» (</a:t>
            </a:r>
            <a:r>
              <a:rPr lang="ru-RU" sz="2400" dirty="0" err="1">
                <a:solidFill>
                  <a:srgbClr val="000000"/>
                </a:solidFill>
                <a:latin typeface="Droid Sans"/>
              </a:rPr>
              <a:t>Lewis</a:t>
            </a:r>
            <a:r>
              <a:rPr lang="ru-RU" sz="2400" dirty="0">
                <a:solidFill>
                  <a:srgbClr val="000000"/>
                </a:solidFill>
                <a:latin typeface="Droid Sans"/>
              </a:rPr>
              <a:t> &amp; </a:t>
            </a:r>
            <a:r>
              <a:rPr lang="ru-RU" sz="2400" dirty="0" err="1">
                <a:solidFill>
                  <a:srgbClr val="000000"/>
                </a:solidFill>
                <a:latin typeface="Droid Sans"/>
              </a:rPr>
              <a:t>Tsuchida</a:t>
            </a:r>
            <a:r>
              <a:rPr lang="ru-RU" sz="2400" dirty="0">
                <a:solidFill>
                  <a:srgbClr val="000000"/>
                </a:solidFill>
                <a:latin typeface="Droid Sans"/>
              </a:rPr>
              <a:t>, 1998, p. 14)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35440"/>
              </p:ext>
            </p:extLst>
          </p:nvPr>
        </p:nvGraphicFramePr>
        <p:xfrm>
          <a:off x="1400172" y="919897"/>
          <a:ext cx="10399714" cy="186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928">
                  <a:extLst>
                    <a:ext uri="{9D8B030D-6E8A-4147-A177-3AD203B41FA5}">
                      <a16:colId xmlns:a16="http://schemas.microsoft.com/office/drawing/2014/main" val="3567321675"/>
                    </a:ext>
                  </a:extLst>
                </a:gridCol>
                <a:gridCol w="4345222">
                  <a:extLst>
                    <a:ext uri="{9D8B030D-6E8A-4147-A177-3AD203B41FA5}">
                      <a16:colId xmlns:a16="http://schemas.microsoft.com/office/drawing/2014/main" val="510732659"/>
                    </a:ext>
                  </a:extLst>
                </a:gridCol>
                <a:gridCol w="4495564">
                  <a:extLst>
                    <a:ext uri="{9D8B030D-6E8A-4147-A177-3AD203B41FA5}">
                      <a16:colId xmlns:a16="http://schemas.microsoft.com/office/drawing/2014/main" val="864080145"/>
                    </a:ext>
                  </a:extLst>
                </a:gridCol>
              </a:tblGrid>
              <a:tr h="57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Дата: 23.11.22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учителя: </a:t>
                      </a:r>
                      <a:r>
                        <a:rPr lang="ru-RU" sz="1200" dirty="0" err="1">
                          <a:effectLst/>
                        </a:rPr>
                        <a:t>Асылова</a:t>
                      </a:r>
                      <a:r>
                        <a:rPr lang="ru-RU" sz="1200" dirty="0">
                          <a:effectLst/>
                        </a:rPr>
                        <a:t> М.П.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72892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Класс: 10 «В»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Присутствовали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Отсутствовали: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899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 Печорина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4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Цели обучения: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10.1.3  самостоятельно находить в тексте и выразительно читать наизусть цитаты, фрагменты, связанные с выражением авторской позиции; 10.2.5  характеризовать героев произведения,  определяя их роль и значение в системе персонажей;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85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97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97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Цель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Анализировать  и  оценить поступки героев, аргументированное выражение собственного мнения о героях романа.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7831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7641"/>
              </p:ext>
            </p:extLst>
          </p:nvPr>
        </p:nvGraphicFramePr>
        <p:xfrm>
          <a:off x="1409700" y="2783495"/>
          <a:ext cx="10452100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943">
                  <a:extLst>
                    <a:ext uri="{9D8B030D-6E8A-4147-A177-3AD203B41FA5}">
                      <a16:colId xmlns:a16="http://schemas.microsoft.com/office/drawing/2014/main" val="3428398249"/>
                    </a:ext>
                  </a:extLst>
                </a:gridCol>
                <a:gridCol w="4344498">
                  <a:extLst>
                    <a:ext uri="{9D8B030D-6E8A-4147-A177-3AD203B41FA5}">
                      <a16:colId xmlns:a16="http://schemas.microsoft.com/office/drawing/2014/main" val="2458998141"/>
                    </a:ext>
                  </a:extLst>
                </a:gridCol>
                <a:gridCol w="2318148">
                  <a:extLst>
                    <a:ext uri="{9D8B030D-6E8A-4147-A177-3AD203B41FA5}">
                      <a16:colId xmlns:a16="http://schemas.microsoft.com/office/drawing/2014/main" val="2589482797"/>
                    </a:ext>
                  </a:extLst>
                </a:gridCol>
                <a:gridCol w="1112547">
                  <a:extLst>
                    <a:ext uri="{9D8B030D-6E8A-4147-A177-3AD203B41FA5}">
                      <a16:colId xmlns:a16="http://schemas.microsoft.com/office/drawing/2014/main" val="2861617630"/>
                    </a:ext>
                  </a:extLst>
                </a:gridCol>
                <a:gridCol w="1111964">
                  <a:extLst>
                    <a:ext uri="{9D8B030D-6E8A-4147-A177-3AD203B41FA5}">
                      <a16:colId xmlns:a16="http://schemas.microsoft.com/office/drawing/2014/main" val="1448737040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Этапы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Деятельность учителя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Деятельность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Оценивание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Ресурсы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458727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Начало урока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Приветствие.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Актуализация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Викторина «Самый внимательный читатель»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Стратегия «Круги по воде» </a:t>
                      </a:r>
                      <a:endParaRPr lang="ru-RU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-Почему Лермонтов нарушил хронологию повестей?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Приветствие.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Выражение о понимании значения   слова «герой»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Ответы на вопросы викторины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Выражают свои предположения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 «Словесный комментарий»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Баллы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«Словесный комментарий»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Quiziz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приложение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075161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Середина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              1 группа: Сравнительная таблица «Женские образы»</a:t>
                      </a:r>
                      <a:endParaRPr lang="ru-RU" sz="1100">
                        <a:effectLst/>
                      </a:endParaRPr>
                    </a:p>
                    <a:p>
                      <a:pPr marL="685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группа: Сравнительная таблица «Характеристика персонажей»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Дуэль вопросов (с секундантами).  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Экспресс – дебаты</a:t>
                      </a:r>
                      <a:endParaRPr lang="ru-RU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Заполнение сравнительной таблицы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Аргументация утверждения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Дуэлянты задают друг другу вопросы, отвечают на поставленные оппонентом вопросы.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 «Две звезды, одно пожелание»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«Словесная похвала»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 «Стикеры»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Электронный учебник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776783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Конец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Рефлексия «Суди себя сам…»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д\з составить буктрейлер к роману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Оценивают свою деятельность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Самооценка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01287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3900" y="2146513"/>
            <a:ext cx="723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4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27737"/>
            <a:ext cx="11976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Droid Sans"/>
              </a:rPr>
              <a:t>«Одним </a:t>
            </a:r>
            <a:r>
              <a:rPr lang="ru-RU" i="1" dirty="0">
                <a:solidFill>
                  <a:srgbClr val="000000"/>
                </a:solidFill>
                <a:latin typeface="Droid Sans"/>
              </a:rPr>
              <a:t>из наиболее ценных аспектов Исследования урока является то, что во время наблюдения преподаватели должны комментировать (записывать) обучение учеников, а не преподавание, что помогает перенести фокус с преподавания на </a:t>
            </a:r>
            <a:r>
              <a:rPr lang="ru-RU" i="1" dirty="0" smtClean="0">
                <a:solidFill>
                  <a:srgbClr val="000000"/>
                </a:solidFill>
                <a:latin typeface="Droid Sans"/>
              </a:rPr>
              <a:t>обучение» 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Droid Sans"/>
              </a:rPr>
              <a:t>Perry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Droid Sans"/>
              </a:rPr>
              <a:t>and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Droid Sans"/>
              </a:rPr>
              <a:t>Lewis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, 2009; </a:t>
            </a:r>
            <a:r>
              <a:rPr lang="ru-RU" dirty="0" err="1">
                <a:solidFill>
                  <a:srgbClr val="000000"/>
                </a:solidFill>
                <a:latin typeface="Droid Sans"/>
              </a:rPr>
              <a:t>Ylonen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 &amp; </a:t>
            </a:r>
            <a:r>
              <a:rPr lang="ru-RU" dirty="0" err="1">
                <a:solidFill>
                  <a:srgbClr val="000000"/>
                </a:solidFill>
                <a:latin typeface="Droid Sans"/>
              </a:rPr>
              <a:t>Norwich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, 2013; </a:t>
            </a:r>
            <a:r>
              <a:rPr lang="ru-RU" dirty="0" err="1">
                <a:solidFill>
                  <a:srgbClr val="000000"/>
                </a:solidFill>
                <a:latin typeface="Droid Sans"/>
              </a:rPr>
              <a:t>Dudley</a:t>
            </a:r>
            <a:r>
              <a:rPr lang="ru-RU" dirty="0">
                <a:solidFill>
                  <a:srgbClr val="000000"/>
                </a:solidFill>
                <a:latin typeface="Droid Sans"/>
              </a:rPr>
              <a:t>, 2015).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1" y="1543969"/>
            <a:ext cx="10934700" cy="457853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9758"/>
              </p:ext>
            </p:extLst>
          </p:nvPr>
        </p:nvGraphicFramePr>
        <p:xfrm>
          <a:off x="596901" y="6086856"/>
          <a:ext cx="10934700" cy="771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919">
                  <a:extLst>
                    <a:ext uri="{9D8B030D-6E8A-4147-A177-3AD203B41FA5}">
                      <a16:colId xmlns:a16="http://schemas.microsoft.com/office/drawing/2014/main" val="3018935972"/>
                    </a:ext>
                  </a:extLst>
                </a:gridCol>
                <a:gridCol w="3103985">
                  <a:extLst>
                    <a:ext uri="{9D8B030D-6E8A-4147-A177-3AD203B41FA5}">
                      <a16:colId xmlns:a16="http://schemas.microsoft.com/office/drawing/2014/main" val="2550491329"/>
                    </a:ext>
                  </a:extLst>
                </a:gridCol>
                <a:gridCol w="3256029">
                  <a:extLst>
                    <a:ext uri="{9D8B030D-6E8A-4147-A177-3AD203B41FA5}">
                      <a16:colId xmlns:a16="http://schemas.microsoft.com/office/drawing/2014/main" val="2916495583"/>
                    </a:ext>
                  </a:extLst>
                </a:gridCol>
                <a:gridCol w="1274767">
                  <a:extLst>
                    <a:ext uri="{9D8B030D-6E8A-4147-A177-3AD203B41FA5}">
                      <a16:colId xmlns:a16="http://schemas.microsoft.com/office/drawing/2014/main" val="3147571103"/>
                    </a:ext>
                  </a:extLst>
                </a:gridCol>
              </a:tblGrid>
              <a:tr h="73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Этап Рефлексия “Суди себя сам”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Ожидаемое время ___________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Действия и задания учителя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Самооценка своей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97288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2788" y="6122346"/>
            <a:ext cx="114543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6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3800" cy="2044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3800" y="123736"/>
            <a:ext cx="972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0000"/>
                </a:solidFill>
                <a:latin typeface="Droid Sans"/>
              </a:rPr>
              <a:t>Анализ урока происходит на этапе </a:t>
            </a:r>
            <a:r>
              <a:rPr lang="ru-RU" sz="2400" b="1" i="1" dirty="0">
                <a:solidFill>
                  <a:srgbClr val="000000"/>
                </a:solidFill>
                <a:latin typeface="Droid Sans"/>
              </a:rPr>
              <a:t>обсуждения</a:t>
            </a:r>
            <a:r>
              <a:rPr lang="ru-RU" sz="2400" i="1" dirty="0">
                <a:solidFill>
                  <a:srgbClr val="000000"/>
                </a:solidFill>
                <a:latin typeface="Droid Sans"/>
              </a:rPr>
              <a:t>. Он проводится сразу же после исследовательского урока с использованием всех материалов из наблюдений учителей и доказательств обучения учеников.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0" y="1900189"/>
            <a:ext cx="11662659" cy="5364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135" y="2480714"/>
            <a:ext cx="1458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«+»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3" y="4336019"/>
            <a:ext cx="2133409" cy="1764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687" y="2480714"/>
            <a:ext cx="835224" cy="426757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5989170" y="2830442"/>
            <a:ext cx="76200" cy="3543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02000" y="4521200"/>
            <a:ext cx="64770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45866" y="2733979"/>
            <a:ext cx="696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3810" y="316086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92605" y="34789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31196" y="38021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3810" y="415135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67170" y="4185384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65400" y="6210300"/>
            <a:ext cx="73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23500" y="6210300"/>
            <a:ext cx="508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721100" y="6210300"/>
            <a:ext cx="62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82083" y="57909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846166" y="574904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823901" y="57490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39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0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Droid Sans"/>
              </a:rPr>
              <a:t>Благодаря </a:t>
            </a:r>
            <a:r>
              <a:rPr lang="ru-RU" sz="2400" dirty="0">
                <a:solidFill>
                  <a:srgbClr val="000000"/>
                </a:solidFill>
                <a:latin typeface="Droid Sans"/>
              </a:rPr>
              <a:t>своему коллективному, исследовательскому и рефлексивному характеру, данный подход расширяет возможности обучения учителей и создания профессиональных сообществ обучающихся.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42" y="1069701"/>
            <a:ext cx="8955315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92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570</Words>
  <Application>Microsoft Office PowerPoint</Application>
  <PresentationFormat>Широкоэкранный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Droid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01</cp:lastModifiedBy>
  <cp:revision>25</cp:revision>
  <dcterms:created xsi:type="dcterms:W3CDTF">2022-12-16T16:38:13Z</dcterms:created>
  <dcterms:modified xsi:type="dcterms:W3CDTF">2022-12-21T19:35:12Z</dcterms:modified>
</cp:coreProperties>
</file>